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8.tif"/><Relationship Id="rId4" Type="http://schemas.openxmlformats.org/officeDocument/2006/relationships/image" Target="../media/image9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FT.Fruit.Tree"/>
          <p:cNvSpPr txBox="1"/>
          <p:nvPr>
            <p:ph type="ctrTitle"/>
          </p:nvPr>
        </p:nvSpPr>
        <p:spPr>
          <a:xfrm>
            <a:off x="3952719" y="1757931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NFT.Fruit.Tree</a:t>
            </a:r>
          </a:p>
        </p:txBody>
      </p:sp>
      <p:sp>
        <p:nvSpPr>
          <p:cNvPr id="152" name="Made for DecentralHacks 2021"/>
          <p:cNvSpPr txBox="1"/>
          <p:nvPr>
            <p:ph type="body" idx="21"/>
          </p:nvPr>
        </p:nvSpPr>
        <p:spPr>
          <a:xfrm>
            <a:off x="3952719" y="10629060"/>
            <a:ext cx="21844001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Made for DecentralHacks 2021</a:t>
            </a:r>
          </a:p>
        </p:txBody>
      </p:sp>
      <p:sp>
        <p:nvSpPr>
          <p:cNvPr id="153" name="A Virtual Yield Farming Game"/>
          <p:cNvSpPr txBox="1"/>
          <p:nvPr>
            <p:ph type="subTitle" sz="quarter" idx="1"/>
          </p:nvPr>
        </p:nvSpPr>
        <p:spPr>
          <a:xfrm>
            <a:off x="3952719" y="6063231"/>
            <a:ext cx="21844001" cy="2512352"/>
          </a:xfrm>
          <a:prstGeom prst="rect">
            <a:avLst/>
          </a:prstGeom>
        </p:spPr>
        <p:txBody>
          <a:bodyPr/>
          <a:lstStyle/>
          <a:p>
            <a:pPr/>
            <a:r>
              <a:t>A Virtual Yield Farming Game</a:t>
            </a:r>
          </a:p>
        </p:txBody>
      </p:sp>
      <p:sp>
        <p:nvSpPr>
          <p:cNvPr id="154" name="Rectangle"/>
          <p:cNvSpPr/>
          <p:nvPr/>
        </p:nvSpPr>
        <p:spPr>
          <a:xfrm>
            <a:off x="658453" y="3514308"/>
            <a:ext cx="6747531" cy="605243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5" name="Rectangle"/>
          <p:cNvSpPr/>
          <p:nvPr/>
        </p:nvSpPr>
        <p:spPr>
          <a:xfrm>
            <a:off x="897982" y="3729884"/>
            <a:ext cx="6268474" cy="56212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827" y="8226119"/>
            <a:ext cx="5740785" cy="889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9149" y="4330944"/>
            <a:ext cx="2606139" cy="360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Presented by / Contact: @tomoXtechno / tomo#2515"/>
          <p:cNvSpPr txBox="1"/>
          <p:nvPr/>
        </p:nvSpPr>
        <p:spPr>
          <a:xfrm>
            <a:off x="11073405" y="12601014"/>
            <a:ext cx="7602628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Presented by / Contact: @</a:t>
            </a:r>
            <a:r>
              <a:rPr i="1"/>
              <a:t>tomoXtechno</a:t>
            </a:r>
            <a:r>
              <a:t> / tomo#2515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7118" y="10315673"/>
            <a:ext cx="2870201" cy="309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github.com/NFT-Fruit-Tree/fruittree"/>
          <p:cNvSpPr txBox="1"/>
          <p:nvPr/>
        </p:nvSpPr>
        <p:spPr>
          <a:xfrm>
            <a:off x="11801268" y="11888736"/>
            <a:ext cx="614690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https://github.com/NFT-Fruit-Tree/fruittree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tatus:…"/>
          <p:cNvSpPr txBox="1"/>
          <p:nvPr>
            <p:ph type="body" sz="quarter" idx="1"/>
          </p:nvPr>
        </p:nvSpPr>
        <p:spPr>
          <a:xfrm>
            <a:off x="1270000" y="197696"/>
            <a:ext cx="21844000" cy="3009749"/>
          </a:xfrm>
          <a:prstGeom prst="rect">
            <a:avLst/>
          </a:prstGeom>
        </p:spPr>
        <p:txBody>
          <a:bodyPr/>
          <a:lstStyle/>
          <a:p>
            <a:pPr defTabSz="1024102">
              <a:defRPr spc="-188" sz="9407"/>
            </a:pPr>
            <a:r>
              <a:t>Status:</a:t>
            </a:r>
          </a:p>
          <a:p>
            <a:pPr defTabSz="1024102">
              <a:defRPr spc="-188" sz="9407"/>
            </a:pPr>
            <a:r>
              <a:t>Proof of Concept Complete!</a:t>
            </a:r>
          </a:p>
        </p:txBody>
      </p:sp>
      <p:sp>
        <p:nvSpPr>
          <p:cNvPr id="217" name="Serverless static front-end (React) viewing and controlling games via wallet connecting to functional smart contracts. Ready to deploy to any EVM blockchain and host on GH Pages, Netlify, etc."/>
          <p:cNvSpPr txBox="1"/>
          <p:nvPr>
            <p:ph type="body" idx="21"/>
          </p:nvPr>
        </p:nvSpPr>
        <p:spPr>
          <a:xfrm>
            <a:off x="1270000" y="3785807"/>
            <a:ext cx="21844000" cy="42097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Serverless static front-end (React) viewing and controlling games via wallet connecting to functional smart contracts. Ready to deploy to any EVM blockchain and host on GH Pages, Netlify, etc.</a:t>
            </a:r>
          </a:p>
        </p:txBody>
      </p:sp>
      <p:sp>
        <p:nvSpPr>
          <p:cNvPr id="218" name="Next Steps:"/>
          <p:cNvSpPr txBox="1"/>
          <p:nvPr/>
        </p:nvSpPr>
        <p:spPr>
          <a:xfrm>
            <a:off x="1270000" y="6700096"/>
            <a:ext cx="21844000" cy="23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487386">
              <a:lnSpc>
                <a:spcPct val="80000"/>
              </a:lnSpc>
              <a:defRPr spc="-273" sz="1366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Next Steps:</a:t>
            </a:r>
          </a:p>
        </p:txBody>
      </p:sp>
      <p:sp>
        <p:nvSpPr>
          <p:cNvPr id="219" name="Partner with (interest-bearing) tokens to stake into our farm to create demand and use case for project tokens…"/>
          <p:cNvSpPr txBox="1"/>
          <p:nvPr/>
        </p:nvSpPr>
        <p:spPr>
          <a:xfrm>
            <a:off x="1473200" y="9119807"/>
            <a:ext cx="21844000" cy="4209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12233" indent="-512233" algn="l">
              <a:buClr>
                <a:srgbClr val="000000"/>
              </a:buClr>
              <a:buSzPct val="100000"/>
              <a:buChar char="•"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Partner with (interest-bearing) tokens to stake into our farm to create demand and use case for project tokens</a:t>
            </a:r>
          </a:p>
          <a:p>
            <a:pPr marL="512233" indent="-512233" algn="l">
              <a:buClr>
                <a:srgbClr val="000000"/>
              </a:buClr>
              <a:buSzPct val="100000"/>
              <a:buChar char="•"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Choose EVM sidechain (Polygon, Avalanche, Arbitrum, BSC, etc.) to deploy on</a:t>
            </a:r>
          </a:p>
          <a:p>
            <a:pPr marL="512233" indent="-512233" algn="l">
              <a:buClr>
                <a:srgbClr val="000000"/>
              </a:buClr>
              <a:buSzPct val="100000"/>
              <a:buChar char="•"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Raise funds from Initial Land Offering?</a:t>
            </a:r>
          </a:p>
        </p:txBody>
      </p:sp>
      <p:sp>
        <p:nvSpPr>
          <p:cNvPr id="220" name="Line"/>
          <p:cNvSpPr/>
          <p:nvPr/>
        </p:nvSpPr>
        <p:spPr>
          <a:xfrm>
            <a:off x="-907702" y="6857999"/>
            <a:ext cx="254333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FT Fruit Tree Ga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NFT Fruit Tree Gang</a:t>
            </a:r>
          </a:p>
        </p:txBody>
      </p:sp>
      <p:sp>
        <p:nvSpPr>
          <p:cNvPr id="223" name="Thanks for watching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for watching!</a:t>
            </a:r>
          </a:p>
        </p:txBody>
      </p:sp>
      <p:sp>
        <p:nvSpPr>
          <p:cNvPr id="224" name="Contact: @tomoXtechno | Discord: tomo#2515"/>
          <p:cNvSpPr txBox="1"/>
          <p:nvPr/>
        </p:nvSpPr>
        <p:spPr>
          <a:xfrm>
            <a:off x="1270000" y="11815486"/>
            <a:ext cx="21844000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Contact: @tomoXtechno | Discord: tomo#2515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1300" y="-88900"/>
            <a:ext cx="12192000" cy="817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450" y="-29493"/>
            <a:ext cx="9172358" cy="687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98" y="6737169"/>
            <a:ext cx="14670095" cy="7077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86087" y="-144782"/>
            <a:ext cx="7057014" cy="707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82867" y="6878649"/>
            <a:ext cx="12214072" cy="687041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ctangle"/>
          <p:cNvSpPr/>
          <p:nvPr/>
        </p:nvSpPr>
        <p:spPr>
          <a:xfrm>
            <a:off x="-279400" y="-304800"/>
            <a:ext cx="25012154" cy="14197211"/>
          </a:xfrm>
          <a:prstGeom prst="rect">
            <a:avLst/>
          </a:prstGeom>
          <a:solidFill>
            <a:schemeClr val="accent3">
              <a:alpha val="3982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68" name="Inspiration"/>
          <p:cNvSpPr txBox="1"/>
          <p:nvPr/>
        </p:nvSpPr>
        <p:spPr>
          <a:xfrm>
            <a:off x="2959237" y="5486400"/>
            <a:ext cx="19881080" cy="513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80000"/>
              </a:lnSpc>
              <a:defRPr spc="-600" sz="30000"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Inspiration</a:t>
            </a:r>
          </a:p>
        </p:txBody>
      </p:sp>
      <p:sp>
        <p:nvSpPr>
          <p:cNvPr id="169" name="Inspiration"/>
          <p:cNvSpPr txBox="1"/>
          <p:nvPr/>
        </p:nvSpPr>
        <p:spPr>
          <a:xfrm>
            <a:off x="2844937" y="5384800"/>
            <a:ext cx="19881080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80000"/>
              </a:lnSpc>
              <a:defRPr spc="-600" sz="300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Inspiration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1300" y="-88900"/>
            <a:ext cx="12192000" cy="817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450" y="-29493"/>
            <a:ext cx="9172358" cy="687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98" y="6737169"/>
            <a:ext cx="14670095" cy="7077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86087" y="-144782"/>
            <a:ext cx="7057014" cy="707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82867" y="6878649"/>
            <a:ext cx="12214072" cy="687041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ounded Rectangle"/>
          <p:cNvSpPr/>
          <p:nvPr/>
        </p:nvSpPr>
        <p:spPr>
          <a:xfrm>
            <a:off x="152400" y="670073"/>
            <a:ext cx="8778658" cy="4501854"/>
          </a:xfrm>
          <a:prstGeom prst="roundRect">
            <a:avLst>
              <a:gd name="adj" fmla="val 15000"/>
            </a:avLst>
          </a:prstGeom>
          <a:solidFill>
            <a:srgbClr val="000000">
              <a:alpha val="5508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77" name="Tamagotchi…"/>
          <p:cNvSpPr txBox="1"/>
          <p:nvPr/>
        </p:nvSpPr>
        <p:spPr>
          <a:xfrm>
            <a:off x="1064469" y="1271269"/>
            <a:ext cx="6954521" cy="329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Tamagotchi</a:t>
            </a:r>
          </a:p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Virtual Pet</a:t>
            </a:r>
          </a:p>
        </p:txBody>
      </p:sp>
      <p:sp>
        <p:nvSpPr>
          <p:cNvPr id="178" name="Rounded Rectangle"/>
          <p:cNvSpPr/>
          <p:nvPr/>
        </p:nvSpPr>
        <p:spPr>
          <a:xfrm>
            <a:off x="9134095" y="1154789"/>
            <a:ext cx="8048956" cy="4501853"/>
          </a:xfrm>
          <a:prstGeom prst="roundRect">
            <a:avLst>
              <a:gd name="adj" fmla="val 15000"/>
            </a:avLst>
          </a:prstGeom>
          <a:solidFill>
            <a:srgbClr val="000000">
              <a:alpha val="5508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79" name="Axie Infinity…"/>
          <p:cNvSpPr txBox="1"/>
          <p:nvPr/>
        </p:nvSpPr>
        <p:spPr>
          <a:xfrm>
            <a:off x="9662897" y="1744075"/>
            <a:ext cx="6991351" cy="329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Axie Infinity</a:t>
            </a:r>
          </a:p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Play to Earn</a:t>
            </a:r>
          </a:p>
        </p:txBody>
      </p:sp>
      <p:sp>
        <p:nvSpPr>
          <p:cNvPr id="180" name="Rounded Rectangle"/>
          <p:cNvSpPr/>
          <p:nvPr/>
        </p:nvSpPr>
        <p:spPr>
          <a:xfrm>
            <a:off x="17543730" y="1484989"/>
            <a:ext cx="6741728" cy="4501853"/>
          </a:xfrm>
          <a:prstGeom prst="roundRect">
            <a:avLst>
              <a:gd name="adj" fmla="val 15000"/>
            </a:avLst>
          </a:prstGeom>
          <a:solidFill>
            <a:srgbClr val="000000">
              <a:alpha val="5508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81" name="NFT…"/>
          <p:cNvSpPr txBox="1"/>
          <p:nvPr/>
        </p:nvSpPr>
        <p:spPr>
          <a:xfrm>
            <a:off x="18295361" y="2086185"/>
            <a:ext cx="4908551" cy="329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NFT </a:t>
            </a:r>
          </a:p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Pixel Art</a:t>
            </a:r>
          </a:p>
        </p:txBody>
      </p:sp>
      <p:sp>
        <p:nvSpPr>
          <p:cNvPr id="182" name="Rounded Rectangle"/>
          <p:cNvSpPr/>
          <p:nvPr/>
        </p:nvSpPr>
        <p:spPr>
          <a:xfrm>
            <a:off x="1687720" y="8024830"/>
            <a:ext cx="8778659" cy="4501853"/>
          </a:xfrm>
          <a:prstGeom prst="roundRect">
            <a:avLst>
              <a:gd name="adj" fmla="val 15000"/>
            </a:avLst>
          </a:prstGeom>
          <a:solidFill>
            <a:srgbClr val="000000">
              <a:alpha val="5508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83" name="Decentraland…"/>
          <p:cNvSpPr txBox="1"/>
          <p:nvPr/>
        </p:nvSpPr>
        <p:spPr>
          <a:xfrm>
            <a:off x="2101949" y="8626026"/>
            <a:ext cx="7950201" cy="329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Decentraland</a:t>
            </a:r>
          </a:p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Digital Land</a:t>
            </a:r>
          </a:p>
        </p:txBody>
      </p:sp>
      <p:sp>
        <p:nvSpPr>
          <p:cNvPr id="184" name="Rounded Rectangle"/>
          <p:cNvSpPr/>
          <p:nvPr/>
        </p:nvSpPr>
        <p:spPr>
          <a:xfrm>
            <a:off x="13900574" y="8062930"/>
            <a:ext cx="8778659" cy="4501853"/>
          </a:xfrm>
          <a:prstGeom prst="roundRect">
            <a:avLst>
              <a:gd name="adj" fmla="val 15000"/>
            </a:avLst>
          </a:prstGeom>
          <a:solidFill>
            <a:srgbClr val="000000">
              <a:alpha val="5508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85" name="Hyper Casual…"/>
          <p:cNvSpPr txBox="1"/>
          <p:nvPr/>
        </p:nvSpPr>
        <p:spPr>
          <a:xfrm>
            <a:off x="14361793" y="8664126"/>
            <a:ext cx="7856221" cy="329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Hyper Casual</a:t>
            </a:r>
          </a:p>
          <a:p>
            <a:pPr defTabSz="2438400">
              <a:lnSpc>
                <a:spcPct val="90000"/>
              </a:lnSpc>
              <a:defRPr spc="-30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Farming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-NFT FRUIT TREE-…"/>
          <p:cNvSpPr txBox="1"/>
          <p:nvPr>
            <p:ph type="body" idx="1"/>
          </p:nvPr>
        </p:nvSpPr>
        <p:spPr>
          <a:xfrm>
            <a:off x="1270000" y="176238"/>
            <a:ext cx="21844000" cy="12608866"/>
          </a:xfrm>
          <a:prstGeom prst="rect">
            <a:avLst/>
          </a:prstGeom>
        </p:spPr>
        <p:txBody>
          <a:bodyPr/>
          <a:lstStyle/>
          <a:p>
            <a:pPr defTabSz="1072869">
              <a:defRPr spc="-197" sz="9856"/>
            </a:pPr>
            <a:r>
              <a:t>-NFT FRUIT TREE-</a:t>
            </a:r>
          </a:p>
          <a:p>
            <a:pPr defTabSz="1072869">
              <a:defRPr spc="-197" sz="9856"/>
            </a:pPr>
            <a:r>
              <a:t> is a</a:t>
            </a:r>
          </a:p>
          <a:p>
            <a:pPr defTabSz="1072869">
              <a:defRPr spc="-197" sz="9856"/>
            </a:pPr>
            <a:r>
              <a:t>hyper casual</a:t>
            </a:r>
          </a:p>
          <a:p>
            <a:pPr defTabSz="1072869">
              <a:defRPr spc="-197" sz="9856"/>
            </a:pPr>
            <a:r>
              <a:t> play-to-earn </a:t>
            </a:r>
          </a:p>
          <a:p>
            <a:pPr defTabSz="1072869">
              <a:defRPr spc="-197" sz="9856"/>
            </a:pPr>
            <a:r>
              <a:t>8-bit pixel </a:t>
            </a:r>
          </a:p>
          <a:p>
            <a:pPr defTabSz="1072869">
              <a:defRPr spc="-197" sz="9856"/>
            </a:pPr>
            <a:r>
              <a:t>virtual Yield Farming</a:t>
            </a:r>
          </a:p>
          <a:p>
            <a:pPr defTabSz="1072869">
              <a:defRPr spc="-197" sz="9856"/>
            </a:pPr>
            <a:r>
              <a:t>metaverse</a:t>
            </a:r>
          </a:p>
          <a:p>
            <a:pPr defTabSz="1072869">
              <a:defRPr spc="-197" sz="9856"/>
            </a:pPr>
            <a:r>
              <a:t> NFT game </a:t>
            </a:r>
          </a:p>
          <a:p>
            <a:pPr defTabSz="1072869">
              <a:defRPr spc="-197" sz="9856"/>
            </a:pPr>
            <a:r>
              <a:t>with in-game currency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nd Your NFT Land &amp; Trees for ERC-20 Rewards"/>
          <p:cNvSpPr txBox="1"/>
          <p:nvPr>
            <p:ph type="title"/>
          </p:nvPr>
        </p:nvSpPr>
        <p:spPr>
          <a:xfrm>
            <a:off x="266051" y="333786"/>
            <a:ext cx="10828784" cy="1016001"/>
          </a:xfrm>
          <a:prstGeom prst="rect">
            <a:avLst/>
          </a:prstGeom>
        </p:spPr>
        <p:txBody>
          <a:bodyPr/>
          <a:lstStyle>
            <a:lvl1pPr defTabSz="371475">
              <a:defRPr spc="-113" sz="3780"/>
            </a:lvl1pPr>
          </a:lstStyle>
          <a:p>
            <a:pPr/>
            <a:r>
              <a:t>Tend Your NFT Land &amp; Trees for ERC-20 Rewards</a:t>
            </a:r>
          </a:p>
        </p:txBody>
      </p:sp>
      <p:sp>
        <p:nvSpPr>
          <p:cNvPr id="190" name="Mint a random* unique “Seed”…"/>
          <p:cNvSpPr txBox="1"/>
          <p:nvPr>
            <p:ph type="body" sz="half" idx="1"/>
          </p:nvPr>
        </p:nvSpPr>
        <p:spPr>
          <a:xfrm>
            <a:off x="1117600" y="2990750"/>
            <a:ext cx="9652000" cy="9709251"/>
          </a:xfrm>
          <a:prstGeom prst="rect">
            <a:avLst/>
          </a:prstGeom>
        </p:spPr>
        <p:txBody>
          <a:bodyPr/>
          <a:lstStyle/>
          <a:p>
            <a:pPr marL="808990" indent="-808990" defTabSz="2218944">
              <a:spcBef>
                <a:spcPts val="2100"/>
              </a:spcBef>
              <a:buClrTx/>
              <a:buAutoNum type="arabicPeriod" startAt="1"/>
              <a:defRPr sz="4368"/>
            </a:pPr>
            <a:r>
              <a:t>Mint a random* unique “Seed” </a:t>
            </a:r>
          </a:p>
          <a:p>
            <a:pPr marL="808990" indent="-808990" defTabSz="2218944">
              <a:spcBef>
                <a:spcPts val="2100"/>
              </a:spcBef>
              <a:buClrTx/>
              <a:buAutoNum type="arabicPeriod" startAt="1"/>
              <a:defRPr sz="4368"/>
            </a:pPr>
            <a:r>
              <a:t>Plant it on your “Land” on world map</a:t>
            </a:r>
          </a:p>
          <a:p>
            <a:pPr marL="808990" indent="-808990" defTabSz="2218944">
              <a:spcBef>
                <a:spcPts val="2100"/>
              </a:spcBef>
              <a:buClrTx/>
              <a:buAutoNum type="arabicPeriod" startAt="1"/>
              <a:defRPr sz="4368"/>
            </a:pPr>
            <a:r>
              <a:t>Water and tend daily to sprout and grow into a mature tree</a:t>
            </a:r>
          </a:p>
          <a:p>
            <a:pPr marL="808990" indent="-808990" defTabSz="2218944">
              <a:spcBef>
                <a:spcPts val="2100"/>
              </a:spcBef>
              <a:buClrTx/>
              <a:buAutoNum type="arabicPeriod" startAt="1"/>
              <a:defRPr sz="4368"/>
            </a:pPr>
            <a:r>
              <a:t>Fertilize your tree (with interest-bearing tokens) to produce “Fruit”</a:t>
            </a:r>
          </a:p>
          <a:p>
            <a:pPr marL="808990" indent="-808990" defTabSz="2218944">
              <a:spcBef>
                <a:spcPts val="2100"/>
              </a:spcBef>
              <a:buClrTx/>
              <a:buAutoNum type="arabicPeriod" startAt="1"/>
              <a:defRPr sz="4368"/>
            </a:pPr>
            <a:r>
              <a:t>Harvest your fruit to get more Seeds, Land, or MATIC</a:t>
            </a:r>
          </a:p>
          <a:p>
            <a:pPr marL="808990" indent="-808990" defTabSz="2218944">
              <a:spcBef>
                <a:spcPts val="2100"/>
              </a:spcBef>
              <a:buClrTx/>
              <a:buAutoNum type="arabicPeriod" startAt="1"/>
              <a:defRPr sz="4368"/>
            </a:pPr>
            <a:r>
              <a:t>PROFIT!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9841" y="-96024"/>
            <a:ext cx="13063687" cy="1380911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Unpredictable Plant DNA based on luck and blockchain!…"/>
          <p:cNvSpPr txBox="1"/>
          <p:nvPr/>
        </p:nvSpPr>
        <p:spPr>
          <a:xfrm>
            <a:off x="782777" y="12711988"/>
            <a:ext cx="8340446" cy="88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79400" indent="-279400">
              <a:buClr>
                <a:srgbClr val="000000"/>
              </a:buClr>
              <a:buSzPct val="100000"/>
              <a:buChar char="*"/>
            </a:pPr>
            <a:r>
              <a:t>Unpredictable Plant DNA based on luck and blockchain!</a:t>
            </a:r>
          </a:p>
          <a:p>
            <a:pPr marL="279400" indent="-279400">
              <a:buClr>
                <a:srgbClr val="000000"/>
              </a:buClr>
              <a:buSzPct val="100000"/>
              <a:buChar char="*"/>
            </a:pPr>
            <a:r>
              <a:t> Chainlink VRF or other on-chain entropy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alphaModFix amt="39554"/>
            <a:extLst/>
          </a:blip>
          <a:stretch>
            <a:fillRect/>
          </a:stretch>
        </p:blipFill>
        <p:spPr>
          <a:xfrm>
            <a:off x="12266475" y="4524618"/>
            <a:ext cx="11310419" cy="466676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Game Play"/>
          <p:cNvSpPr txBox="1"/>
          <p:nvPr/>
        </p:nvSpPr>
        <p:spPr>
          <a:xfrm>
            <a:off x="355600" y="1869519"/>
            <a:ext cx="965200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Game 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rees are NF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Trees are NFTs</a:t>
            </a:r>
          </a:p>
        </p:txBody>
      </p:sp>
      <p:sp>
        <p:nvSpPr>
          <p:cNvPr id="197" name="Trade rare Seeds or Trees…"/>
          <p:cNvSpPr txBox="1"/>
          <p:nvPr>
            <p:ph type="body" sz="half" idx="1"/>
          </p:nvPr>
        </p:nvSpPr>
        <p:spPr>
          <a:xfrm>
            <a:off x="1270000" y="4602539"/>
            <a:ext cx="9652000" cy="8432801"/>
          </a:xfrm>
          <a:prstGeom prst="rect">
            <a:avLst/>
          </a:prstGeom>
        </p:spPr>
        <p:txBody>
          <a:bodyPr/>
          <a:lstStyle/>
          <a:p>
            <a:pPr marL="519684" indent="-519684" defTabSz="2267711">
              <a:spcBef>
                <a:spcPts val="2200"/>
              </a:spcBef>
              <a:defRPr sz="4464"/>
            </a:pPr>
            <a:r>
              <a:t>Trade rare Seeds or Trees</a:t>
            </a:r>
          </a:p>
          <a:p>
            <a:pPr marL="519684" indent="-519684" defTabSz="2267711">
              <a:spcBef>
                <a:spcPts val="2200"/>
              </a:spcBef>
              <a:defRPr sz="4464"/>
            </a:pPr>
            <a:r>
              <a:t>Move your farm to the most fertile Land</a:t>
            </a:r>
          </a:p>
          <a:p>
            <a:pPr marL="519684" indent="-519684" defTabSz="2267711">
              <a:spcBef>
                <a:spcPts val="2200"/>
              </a:spcBef>
              <a:defRPr sz="4464"/>
            </a:pPr>
            <a:r>
              <a:t>Help friends water their Trees</a:t>
            </a:r>
          </a:p>
          <a:p>
            <a:pPr marL="519684" indent="-519684" defTabSz="2267711">
              <a:spcBef>
                <a:spcPts val="2200"/>
              </a:spcBef>
              <a:defRPr sz="4464"/>
            </a:pPr>
            <a:r>
              <a:t>Extract valuable interest-bearing tokens from harvested Fruit tokens</a:t>
            </a:r>
          </a:p>
          <a:p>
            <a:pPr marL="519684" indent="-519684" defTabSz="2267711">
              <a:spcBef>
                <a:spcPts val="2200"/>
              </a:spcBef>
              <a:defRPr sz="4464"/>
            </a:pPr>
            <a:r>
              <a:t>Internal market for Seeds creates price floor for farmed Fruit tokens</a:t>
            </a:r>
          </a:p>
        </p:txBody>
      </p:sp>
      <p:sp>
        <p:nvSpPr>
          <p:cNvPr id="198" name="…so is Land!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…so is Land!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1083" y="232554"/>
            <a:ext cx="12226958" cy="1342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oken Inven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Token Inventory</a:t>
            </a:r>
          </a:p>
        </p:txBody>
      </p:sp>
      <p:sp>
        <p:nvSpPr>
          <p:cNvPr id="202" name="The more FRUIT you…"/>
          <p:cNvSpPr txBox="1"/>
          <p:nvPr>
            <p:ph type="body" sz="quarter" idx="1"/>
          </p:nvPr>
        </p:nvSpPr>
        <p:spPr>
          <a:xfrm>
            <a:off x="482599" y="2641599"/>
            <a:ext cx="8257085" cy="7735830"/>
          </a:xfrm>
          <a:prstGeom prst="rect">
            <a:avLst/>
          </a:prstGeom>
        </p:spPr>
        <p:txBody>
          <a:bodyPr/>
          <a:lstStyle/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:r>
              <a:t>The more FRUIT you </a:t>
            </a:r>
          </a:p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:r>
              <a:t>have… </a:t>
            </a:r>
          </a:p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:r>
              <a:t>the more LAND you can </a:t>
            </a:r>
          </a:p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:r>
              <a:t>buy…</a:t>
            </a:r>
          </a:p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:r>
              <a:t> the more SEEDs you can </a:t>
            </a:r>
          </a:p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:r>
              <a:t>plant… </a:t>
            </a:r>
          </a:p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:r>
              <a:t>the more FRUIT you can </a:t>
            </a:r>
          </a:p>
          <a:p>
            <a:pPr marL="0" indent="0" algn="ctr" defTabSz="2170176">
              <a:spcBef>
                <a:spcPts val="2100"/>
              </a:spcBef>
              <a:buClrTx/>
              <a:buSzTx/>
              <a:buNone/>
              <a:defRPr sz="4272"/>
            </a:pPr>
            <a:r>
              <a:t>grow!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2051" y="921835"/>
            <a:ext cx="11793466" cy="11175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98375" y="2506209"/>
            <a:ext cx="2660786" cy="7109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0075" y="10631428"/>
            <a:ext cx="5782133" cy="2557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ame Tokenomics"/>
          <p:cNvSpPr txBox="1"/>
          <p:nvPr>
            <p:ph type="title"/>
          </p:nvPr>
        </p:nvSpPr>
        <p:spPr>
          <a:xfrm>
            <a:off x="7366000" y="821134"/>
            <a:ext cx="9652000" cy="1549401"/>
          </a:xfrm>
          <a:prstGeom prst="rect">
            <a:avLst/>
          </a:prstGeom>
        </p:spPr>
        <p:txBody>
          <a:bodyPr/>
          <a:lstStyle/>
          <a:p>
            <a:pPr/>
            <a:r>
              <a:t>Game Tokenomics</a:t>
            </a:r>
          </a:p>
        </p:txBody>
      </p:sp>
      <p:sp>
        <p:nvSpPr>
          <p:cNvPr id="208" name="Land NFTs minted and owned by contract when deployed…"/>
          <p:cNvSpPr txBox="1"/>
          <p:nvPr>
            <p:ph type="body" idx="1"/>
          </p:nvPr>
        </p:nvSpPr>
        <p:spPr>
          <a:xfrm>
            <a:off x="1270000" y="2641599"/>
            <a:ext cx="21844000" cy="8432802"/>
          </a:xfrm>
          <a:prstGeom prst="rect">
            <a:avLst/>
          </a:prstGeom>
        </p:spPr>
        <p:txBody>
          <a:bodyPr/>
          <a:lstStyle/>
          <a:p>
            <a:pPr marL="542036" indent="-542036" defTabSz="2365248">
              <a:spcBef>
                <a:spcPts val="2300"/>
              </a:spcBef>
              <a:defRPr sz="4656"/>
            </a:pPr>
            <a:r>
              <a:t>Land NFTs minted and owned by contract when deployed</a:t>
            </a:r>
          </a:p>
          <a:p>
            <a:pPr marL="542036" indent="-542036" defTabSz="2365248">
              <a:spcBef>
                <a:spcPts val="2300"/>
              </a:spcBef>
              <a:defRPr sz="4656"/>
            </a:pPr>
            <a:r>
              <a:t>Land sold to buyers from contract at exponentially increasing price</a:t>
            </a:r>
          </a:p>
          <a:p>
            <a:pPr marL="542036" indent="-542036" defTabSz="2365248">
              <a:spcBef>
                <a:spcPts val="2300"/>
              </a:spcBef>
              <a:defRPr sz="4656"/>
            </a:pPr>
            <a:r>
              <a:t>Fruit tokens (ERC-20 on dex) needed to mint Seeds</a:t>
            </a:r>
          </a:p>
          <a:p>
            <a:pPr marL="542036" indent="-542036" defTabSz="2365248">
              <a:spcBef>
                <a:spcPts val="2300"/>
              </a:spcBef>
              <a:defRPr sz="4656"/>
            </a:pPr>
            <a:r>
              <a:t>Seeds are minted with random DNA with extra features</a:t>
            </a:r>
          </a:p>
          <a:p>
            <a:pPr marL="542036" indent="-542036" defTabSz="2365248">
              <a:spcBef>
                <a:spcPts val="2300"/>
              </a:spcBef>
              <a:defRPr sz="4656"/>
            </a:pPr>
            <a:r>
              <a:t>Fruit yield farming speed controlled by DNA of Seeds and Land on a curve</a:t>
            </a:r>
          </a:p>
          <a:p>
            <a:pPr marL="542036" indent="-542036" defTabSz="2365248">
              <a:spcBef>
                <a:spcPts val="2300"/>
              </a:spcBef>
              <a:defRPr sz="4656"/>
            </a:pPr>
            <a:r>
              <a:t>Tree species have rarity level on a random curve</a:t>
            </a:r>
          </a:p>
          <a:p>
            <a:pPr marL="542036" indent="-542036" defTabSz="2365248">
              <a:spcBef>
                <a:spcPts val="2300"/>
              </a:spcBef>
              <a:defRPr sz="4656"/>
            </a:pPr>
            <a:r>
              <a:t>Game encourages perpetual funding (fertilizer)</a:t>
            </a:r>
          </a:p>
          <a:p>
            <a:pPr marL="542036" indent="-542036" defTabSz="2365248">
              <a:spcBef>
                <a:spcPts val="2300"/>
              </a:spcBef>
              <a:defRPr sz="4656"/>
            </a:pPr>
            <a:r>
              <a:t>Lock up interest-bearing tokens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0" y="8434289"/>
            <a:ext cx="6364074" cy="4659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uilt Wi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With</a:t>
            </a:r>
          </a:p>
        </p:txBody>
      </p:sp>
      <p:sp>
        <p:nvSpPr>
          <p:cNvPr id="212" name="OpenZeppelin audited contracts…"/>
          <p:cNvSpPr txBox="1"/>
          <p:nvPr>
            <p:ph type="body" sz="half" idx="1"/>
          </p:nvPr>
        </p:nvSpPr>
        <p:spPr>
          <a:xfrm>
            <a:off x="1270000" y="2641599"/>
            <a:ext cx="9652000" cy="9776124"/>
          </a:xfrm>
          <a:prstGeom prst="rect">
            <a:avLst/>
          </a:prstGeom>
        </p:spPr>
        <p:txBody>
          <a:bodyPr/>
          <a:lstStyle/>
          <a:p>
            <a:pPr/>
            <a:r>
              <a:t>OpenZeppelin audited contracts</a:t>
            </a:r>
          </a:p>
          <a:p>
            <a:pPr/>
            <a:r>
              <a:t>Scaffold-eth React Framework</a:t>
            </a:r>
          </a:p>
          <a:p>
            <a:pPr/>
            <a:r>
              <a:t>Hardhat</a:t>
            </a:r>
          </a:p>
          <a:p>
            <a:pPr/>
            <a:r>
              <a:t>Latest Solidity</a:t>
            </a:r>
          </a:p>
          <a:p>
            <a:pPr/>
            <a:r>
              <a:t>2D Game Art</a:t>
            </a:r>
          </a:p>
          <a:p>
            <a:pPr/>
            <a:r>
              <a:t>Pluggable interest-bearing tokens</a:t>
            </a:r>
          </a:p>
          <a:p>
            <a:pPr/>
            <a:r>
              <a:t>Deploy to any EVM blockchain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3849" y="-6350"/>
            <a:ext cx="12254233" cy="1194595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*“N.F.T.” stands for “NFT Fruit Tree”"/>
          <p:cNvSpPr txBox="1"/>
          <p:nvPr/>
        </p:nvSpPr>
        <p:spPr>
          <a:xfrm>
            <a:off x="18868907" y="12784074"/>
            <a:ext cx="4998111" cy="49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*“N.F.T.” stands for “NFT Fruit Tree”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